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5" r:id="rId2"/>
    <p:sldId id="268" r:id="rId3"/>
    <p:sldId id="286" r:id="rId4"/>
    <p:sldId id="284" r:id="rId5"/>
    <p:sldId id="290" r:id="rId6"/>
    <p:sldId id="275" r:id="rId7"/>
    <p:sldId id="285" r:id="rId8"/>
    <p:sldId id="289" r:id="rId9"/>
    <p:sldId id="276" r:id="rId10"/>
    <p:sldId id="277" r:id="rId11"/>
    <p:sldId id="291" r:id="rId12"/>
    <p:sldId id="280" r:id="rId13"/>
    <p:sldId id="279" r:id="rId14"/>
    <p:sldId id="281" r:id="rId15"/>
    <p:sldId id="282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B8B8"/>
    <a:srgbClr val="404040"/>
    <a:srgbClr val="EAEBF0"/>
    <a:srgbClr val="E1E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 varScale="1">
        <p:scale>
          <a:sx n="37" d="100"/>
          <a:sy n="37" d="100"/>
        </p:scale>
        <p:origin x="468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097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562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91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8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40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88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927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90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498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90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51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26D9F-9FA5-4D1B-B5BB-88A607D242D1}" type="datetimeFigureOut">
              <a:rPr lang="ko-KR" altLang="en-US" smtClean="0"/>
              <a:t>2022-11-11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E3746-FAEC-4245-AEB7-9EF05119B5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5190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afecity.seoul.go.kr/acdnt/sbwyIndex.do" TargetMode="External"/><Relationship Id="rId2" Type="http://schemas.openxmlformats.org/officeDocument/2006/relationships/hyperlink" Target="http://data.seoul.go.kr/dataList/OA-13315/A/1/datasetView.do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news.naver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2271585" y="1748357"/>
            <a:ext cx="77476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+mj-lt"/>
                <a:ea typeface="맑은 고딕" panose="020B0503020000020004" pitchFamily="50" charset="-127"/>
              </a:rPr>
              <a:t>지하철 이슈 알림 </a:t>
            </a:r>
            <a:r>
              <a:rPr lang="ko-KR" altLang="en-US" sz="5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+mj-lt"/>
                <a:ea typeface="맑은 고딕" panose="020B0503020000020004" pitchFamily="50" charset="-127"/>
              </a:rPr>
              <a:t>챗봇</a:t>
            </a:r>
            <a:endParaRPr lang="en-US" altLang="ko-KR" sz="5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+mj-lt"/>
              <a:ea typeface="맑은 고딕" panose="020B0503020000020004" pitchFamily="50" charset="-127"/>
            </a:endParaRPr>
          </a:p>
          <a:p>
            <a:pPr algn="ctr"/>
            <a:r>
              <a:rPr lang="ko-KR" altLang="en-US" sz="5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+mj-lt"/>
                <a:ea typeface="맑은 고딕" panose="020B0503020000020004" pitchFamily="50" charset="-127"/>
              </a:rPr>
              <a:t>기획 보고</a:t>
            </a:r>
            <a:endParaRPr lang="en-US" altLang="ko-KR" sz="5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72336" y="4808613"/>
            <a:ext cx="3477924" cy="59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500" spc="-15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TEAM SAIN</a:t>
            </a:r>
          </a:p>
        </p:txBody>
      </p:sp>
    </p:spTree>
    <p:extLst>
      <p:ext uri="{BB962C8B-B14F-4D97-AF65-F5344CB8AC3E}">
        <p14:creationId xmlns:p14="http://schemas.microsoft.com/office/powerpoint/2010/main" val="3110605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17654A3-3D6F-04C4-C351-83214AE8A588}"/>
              </a:ext>
            </a:extLst>
          </p:cNvPr>
          <p:cNvSpPr txBox="1"/>
          <p:nvPr/>
        </p:nvSpPr>
        <p:spPr>
          <a:xfrm>
            <a:off x="368659" y="2678356"/>
            <a:ext cx="118233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API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활용 사이트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	(1)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 </a:t>
            </a:r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열린데이터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광장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  <a:hlinkClick r:id="rId2"/>
              </a:rPr>
              <a:t>http://data.seoul.go.kr/dataList/OA-13315/A/1/datasetView.do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	(2)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서울특별시 안전누리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  <a:hlinkClick r:id="rId3"/>
              </a:rPr>
              <a:t>https://safecity.seoul.go.kr/acdnt/sbwyIndex.do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	(3)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네이버 뉴스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  <a:hlinkClick r:id="rId4"/>
              </a:rPr>
              <a:t>https://news.naver.com/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 </a:t>
            </a:r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열린데이터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광장 사이트에서 제공하는 공공데이터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를 제공받아 사용예정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</a:rPr>
              <a:t>네이버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</a:rPr>
              <a:t>Open API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</a:rPr>
              <a:t>를 활용하여 뉴스정보 취득예정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-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서울특별시 안전누리 사이트의 사고속보 탭의 지하철 지연 관련 정보를 </a:t>
            </a:r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존재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x)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4CC6A2-EC5B-421C-2C09-98CA20B89A2F}"/>
              </a:ext>
            </a:extLst>
          </p:cNvPr>
          <p:cNvSpPr txBox="1">
            <a:spLocks/>
          </p:cNvSpPr>
          <p:nvPr/>
        </p:nvSpPr>
        <p:spPr>
          <a:xfrm>
            <a:off x="2234389" y="1414723"/>
            <a:ext cx="77476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데이터 자료 출처 후보</a:t>
            </a:r>
            <a:endParaRPr lang="en-US" altLang="ko-KR" sz="4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844FCE-47F9-B5F6-6E8A-9DC7095608FD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자료수집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6D12F45-6B4E-657D-4FBF-26708681D90B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780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액자 6"/>
          <p:cNvSpPr/>
          <p:nvPr/>
        </p:nvSpPr>
        <p:spPr>
          <a:xfrm>
            <a:off x="0" y="0"/>
            <a:ext cx="12192000" cy="6882116"/>
          </a:xfrm>
          <a:prstGeom prst="frame">
            <a:avLst>
              <a:gd name="adj1" fmla="val 1591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81803" y="1378155"/>
            <a:ext cx="10283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15684" y="2590169"/>
            <a:ext cx="28341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수행과정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DFBB0-E097-AC49-D5C7-09211E510EAD}"/>
              </a:ext>
            </a:extLst>
          </p:cNvPr>
          <p:cNvSpPr txBox="1"/>
          <p:nvPr/>
        </p:nvSpPr>
        <p:spPr>
          <a:xfrm>
            <a:off x="5229052" y="3935709"/>
            <a:ext cx="17338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Flow Chart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기간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E046233-59AF-2EAF-CB8C-53134050DC99}"/>
              </a:ext>
            </a:extLst>
          </p:cNvPr>
          <p:cNvCxnSpPr>
            <a:cxnSpLocks/>
          </p:cNvCxnSpPr>
          <p:nvPr/>
        </p:nvCxnSpPr>
        <p:spPr>
          <a:xfrm>
            <a:off x="2939937" y="3429000"/>
            <a:ext cx="631212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1B1DBC26-59B3-C9DE-19C9-F34D3A4B9816}"/>
              </a:ext>
            </a:extLst>
          </p:cNvPr>
          <p:cNvSpPr/>
          <p:nvPr/>
        </p:nvSpPr>
        <p:spPr>
          <a:xfrm rot="10800000">
            <a:off x="5666071" y="0"/>
            <a:ext cx="859856" cy="74125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4709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F5CE9564-26FA-D424-EE8B-0A635C580F33}"/>
              </a:ext>
            </a:extLst>
          </p:cNvPr>
          <p:cNvSpPr/>
          <p:nvPr/>
        </p:nvSpPr>
        <p:spPr>
          <a:xfrm>
            <a:off x="2041955" y="1872046"/>
            <a:ext cx="2236573" cy="1606378"/>
          </a:xfrm>
          <a:prstGeom prst="rect">
            <a:avLst/>
          </a:prstGeom>
          <a:solidFill>
            <a:srgbClr val="B8B8B8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지하철 데이터</a:t>
            </a:r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1600" dirty="0"/>
              <a:t>노선 별 지연정보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65F17AC-FF8C-31AB-8E4C-FC17B252BB78}"/>
              </a:ext>
            </a:extLst>
          </p:cNvPr>
          <p:cNvSpPr/>
          <p:nvPr/>
        </p:nvSpPr>
        <p:spPr>
          <a:xfrm>
            <a:off x="2255108" y="1587840"/>
            <a:ext cx="1810266" cy="49426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데이터 수집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215E7F0-7EEC-788A-0BA3-AD11E5C5AD13}"/>
              </a:ext>
            </a:extLst>
          </p:cNvPr>
          <p:cNvSpPr/>
          <p:nvPr/>
        </p:nvSpPr>
        <p:spPr>
          <a:xfrm>
            <a:off x="177627" y="3367220"/>
            <a:ext cx="1594023" cy="59312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데이터 요청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DBBAE0D-D4D0-0E86-A967-850CE36AED62}"/>
              </a:ext>
            </a:extLst>
          </p:cNvPr>
          <p:cNvSpPr/>
          <p:nvPr/>
        </p:nvSpPr>
        <p:spPr>
          <a:xfrm>
            <a:off x="2041955" y="4151871"/>
            <a:ext cx="2236573" cy="1606378"/>
          </a:xfrm>
          <a:prstGeom prst="rect">
            <a:avLst/>
          </a:prstGeom>
          <a:solidFill>
            <a:srgbClr val="B8B8B8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교통 이슈 데이터</a:t>
            </a:r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1600" dirty="0"/>
              <a:t>뉴스 </a:t>
            </a:r>
            <a:r>
              <a:rPr lang="ko-KR" altLang="en-US" sz="1600" dirty="0" err="1"/>
              <a:t>크롤링</a:t>
            </a:r>
            <a:endParaRPr lang="ko-KR" altLang="en-US" sz="16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D819D13-FBFF-D70D-5FE5-7D789364C8DE}"/>
              </a:ext>
            </a:extLst>
          </p:cNvPr>
          <p:cNvSpPr/>
          <p:nvPr/>
        </p:nvSpPr>
        <p:spPr>
          <a:xfrm>
            <a:off x="2255108" y="3867665"/>
            <a:ext cx="1810266" cy="49426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데이터 수집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85075BA-9756-EB5B-F625-F8BF48939F89}"/>
              </a:ext>
            </a:extLst>
          </p:cNvPr>
          <p:cNvSpPr/>
          <p:nvPr/>
        </p:nvSpPr>
        <p:spPr>
          <a:xfrm>
            <a:off x="4757352" y="1680518"/>
            <a:ext cx="2236573" cy="4077732"/>
          </a:xfrm>
          <a:prstGeom prst="rect">
            <a:avLst/>
          </a:prstGeom>
          <a:solidFill>
            <a:srgbClr val="B8B8B8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API </a:t>
            </a:r>
            <a:r>
              <a:rPr lang="ko-KR" altLang="en-US" sz="1600" dirty="0"/>
              <a:t>데이터처리</a:t>
            </a:r>
            <a:endParaRPr lang="en-US" altLang="ko-KR" sz="1600" dirty="0"/>
          </a:p>
          <a:p>
            <a:pPr algn="ctr"/>
            <a:r>
              <a:rPr lang="ko-KR" altLang="en-US" sz="1600" dirty="0"/>
              <a:t>웹 </a:t>
            </a:r>
            <a:r>
              <a:rPr lang="ko-KR" altLang="en-US" sz="1600" dirty="0" err="1"/>
              <a:t>크롤링</a:t>
            </a:r>
            <a:r>
              <a:rPr lang="ko-KR" altLang="en-US" sz="1600" dirty="0"/>
              <a:t> 데이터처리</a:t>
            </a:r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1600" dirty="0"/>
              <a:t>스킬</a:t>
            </a:r>
            <a:r>
              <a:rPr lang="en-US" altLang="ko-KR" sz="1600" dirty="0"/>
              <a:t>/</a:t>
            </a:r>
            <a:r>
              <a:rPr lang="ko-KR" altLang="en-US" sz="1600" dirty="0"/>
              <a:t>블록 생성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E521DA2-CB07-B430-2572-4256D47340AC}"/>
              </a:ext>
            </a:extLst>
          </p:cNvPr>
          <p:cNvSpPr/>
          <p:nvPr/>
        </p:nvSpPr>
        <p:spPr>
          <a:xfrm>
            <a:off x="4970505" y="1396312"/>
            <a:ext cx="1810266" cy="49426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데이터 </a:t>
            </a:r>
            <a:r>
              <a:rPr lang="ko-KR" altLang="en-US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전처리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AFCEAD7-912F-6F9A-524D-C5109C6AE4D7}"/>
              </a:ext>
            </a:extLst>
          </p:cNvPr>
          <p:cNvSpPr/>
          <p:nvPr/>
        </p:nvSpPr>
        <p:spPr>
          <a:xfrm>
            <a:off x="4970505" y="3806556"/>
            <a:ext cx="1810266" cy="49426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시나리오 작성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EA02E6FC-50A0-6796-9712-79D7048A5DC1}"/>
              </a:ext>
            </a:extLst>
          </p:cNvPr>
          <p:cNvSpPr/>
          <p:nvPr/>
        </p:nvSpPr>
        <p:spPr>
          <a:xfrm>
            <a:off x="7332192" y="2539316"/>
            <a:ext cx="2236573" cy="2656697"/>
          </a:xfrm>
          <a:prstGeom prst="rect">
            <a:avLst/>
          </a:prstGeom>
          <a:solidFill>
            <a:srgbClr val="B8B8B8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선택한 노선의 정보</a:t>
            </a:r>
            <a:endParaRPr lang="en-US" altLang="ko-KR" sz="1600" dirty="0"/>
          </a:p>
          <a:p>
            <a:pPr algn="ctr"/>
            <a:endParaRPr lang="en-US" altLang="ko-KR" sz="1600" dirty="0"/>
          </a:p>
          <a:p>
            <a:pPr algn="ctr"/>
            <a:r>
              <a:rPr lang="ko-KR" altLang="en-US" sz="1600" dirty="0"/>
              <a:t>선택한 노선 관련 기사</a:t>
            </a:r>
            <a:endParaRPr lang="en-US" altLang="ko-KR" sz="1600" dirty="0"/>
          </a:p>
          <a:p>
            <a:pPr algn="ctr"/>
            <a:r>
              <a:rPr lang="ko-KR" altLang="en-US" sz="1600" dirty="0"/>
              <a:t>자세히 보기</a:t>
            </a:r>
            <a:r>
              <a:rPr lang="en-US" altLang="ko-KR" sz="1600" dirty="0"/>
              <a:t>(</a:t>
            </a:r>
            <a:r>
              <a:rPr lang="ko-KR" altLang="en-US" sz="1600" dirty="0"/>
              <a:t>뉴스 링크</a:t>
            </a:r>
            <a:r>
              <a:rPr lang="en-US" altLang="ko-KR" sz="1600" dirty="0"/>
              <a:t>)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0B8F4E5-3A00-0C54-C1A1-5F683C73D5A4}"/>
              </a:ext>
            </a:extLst>
          </p:cNvPr>
          <p:cNvSpPr/>
          <p:nvPr/>
        </p:nvSpPr>
        <p:spPr>
          <a:xfrm>
            <a:off x="7545345" y="2255111"/>
            <a:ext cx="1810266" cy="49426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정보 알림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82F4517E-6889-938D-4B0D-08FA315CCF93}"/>
              </a:ext>
            </a:extLst>
          </p:cNvPr>
          <p:cNvSpPr/>
          <p:nvPr/>
        </p:nvSpPr>
        <p:spPr>
          <a:xfrm>
            <a:off x="9907033" y="3342506"/>
            <a:ext cx="2032844" cy="59312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</a:rPr>
              <a:t>지하철 이슈 알림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C295E8-12A5-26D4-43D0-C9E5763C3D59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03.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수행과정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Flow Chart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FBF6CA15-CF0A-2B06-53EC-DCAC1DBA35E9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5687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5A97A-40E9-AEAF-4064-93A9306292B7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03.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수행과정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기간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(Gantt Chart)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48B2BC8-DAC9-13EF-7E68-1D8DC58DDE2F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52B34689-9587-894D-78A4-0F60C2A03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024" y="1235616"/>
            <a:ext cx="10278909" cy="522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53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17654A3-3D6F-04C4-C351-83214AE8A588}"/>
              </a:ext>
            </a:extLst>
          </p:cNvPr>
          <p:cNvSpPr txBox="1"/>
          <p:nvPr/>
        </p:nvSpPr>
        <p:spPr>
          <a:xfrm>
            <a:off x="526268" y="2134651"/>
            <a:ext cx="1113946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이 </a:t>
            </a:r>
            <a:r>
              <a:rPr lang="ko-KR" altLang="en-US" sz="2500" b="1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챗봇이</a:t>
            </a:r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서비스 된다면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…</a:t>
            </a:r>
          </a:p>
          <a:p>
            <a:endParaRPr lang="en-US" altLang="ko-KR" sz="25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가장 많이 사용하는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SNS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인 카카오톡으로 서비스를 제공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뉴스를 따로 챙겨볼 필요 없이 사건 사고 이슈들을 실시간으로 미리 제공받을 수 있음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			      		        </a:t>
            </a:r>
            <a:r>
              <a:rPr lang="ko-KR" altLang="en-US" sz="20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↓</a:t>
            </a:r>
            <a:endParaRPr lang="en-US" altLang="ko-KR" sz="20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이슈들을 참고하여 각자의 출퇴근 경로를 유연하게 조정 함으로써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불편함과 스트레스 감소 및 유연한 대중교통 이용 가능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E5E543-BD93-8E65-FE98-104A549F7D52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03.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수행과정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기대효과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7D9C85A-3807-98C4-9816-2317A6DC5E5E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708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460619-8142-1463-F230-3FF32FFFBCC3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Q &amp; A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1E2B8AD-7D75-AF48-7378-75A780447E94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05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/>
        </p:nvSpPr>
        <p:spPr>
          <a:xfrm rot="10800000">
            <a:off x="5666071" y="0"/>
            <a:ext cx="859856" cy="74125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390494" y="885529"/>
            <a:ext cx="1411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INDEX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90634" y="2537634"/>
            <a:ext cx="10539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86725" y="3649315"/>
            <a:ext cx="2576356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팀 소개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214531" y="2537634"/>
            <a:ext cx="10539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041687" y="3649315"/>
            <a:ext cx="213232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638427" y="2537634"/>
            <a:ext cx="10539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952621" y="3652313"/>
            <a:ext cx="2927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수행 과정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액자 2">
            <a:extLst>
              <a:ext uri="{FF2B5EF4-FFF2-40B4-BE49-F238E27FC236}">
                <a16:creationId xmlns:a16="http://schemas.microsoft.com/office/drawing/2014/main" id="{8F26FFFC-4CCC-9FD8-70F2-18FF4860E0BE}"/>
              </a:ext>
            </a:extLst>
          </p:cNvPr>
          <p:cNvSpPr/>
          <p:nvPr/>
        </p:nvSpPr>
        <p:spPr>
          <a:xfrm>
            <a:off x="0" y="0"/>
            <a:ext cx="12192000" cy="6882116"/>
          </a:xfrm>
          <a:prstGeom prst="frame">
            <a:avLst>
              <a:gd name="adj1" fmla="val 1591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3927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액자 6"/>
          <p:cNvSpPr/>
          <p:nvPr/>
        </p:nvSpPr>
        <p:spPr>
          <a:xfrm>
            <a:off x="0" y="0"/>
            <a:ext cx="12192000" cy="6882116"/>
          </a:xfrm>
          <a:prstGeom prst="frame">
            <a:avLst>
              <a:gd name="adj1" fmla="val 1591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81803" y="1378155"/>
            <a:ext cx="10283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15685" y="2590169"/>
            <a:ext cx="256062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팀 소개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DFBB0-E097-AC49-D5C7-09211E510EAD}"/>
              </a:ext>
            </a:extLst>
          </p:cNvPr>
          <p:cNvSpPr txBox="1"/>
          <p:nvPr/>
        </p:nvSpPr>
        <p:spPr>
          <a:xfrm>
            <a:off x="4605597" y="3935708"/>
            <a:ext cx="2980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 소개 및 역할 분담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E046233-59AF-2EAF-CB8C-53134050DC99}"/>
              </a:ext>
            </a:extLst>
          </p:cNvPr>
          <p:cNvCxnSpPr>
            <a:cxnSpLocks/>
          </p:cNvCxnSpPr>
          <p:nvPr/>
        </p:nvCxnSpPr>
        <p:spPr>
          <a:xfrm>
            <a:off x="2939937" y="3429000"/>
            <a:ext cx="631212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1B1DBC26-59B3-C9DE-19C9-F34D3A4B9816}"/>
              </a:ext>
            </a:extLst>
          </p:cNvPr>
          <p:cNvSpPr/>
          <p:nvPr/>
        </p:nvSpPr>
        <p:spPr>
          <a:xfrm rot="10800000">
            <a:off x="5666071" y="0"/>
            <a:ext cx="859856" cy="74125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5822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01.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팀 소개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팀원 소개 및 역할 분담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84F5F3A9-7A79-1616-FA88-5286378A8823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D1E9018-BDB6-8135-211E-0806EAE0C58E}"/>
              </a:ext>
            </a:extLst>
          </p:cNvPr>
          <p:cNvGrpSpPr/>
          <p:nvPr/>
        </p:nvGrpSpPr>
        <p:grpSpPr>
          <a:xfrm>
            <a:off x="1443834" y="1128556"/>
            <a:ext cx="3993141" cy="863630"/>
            <a:chOff x="1023701" y="1694219"/>
            <a:chExt cx="3993141" cy="863630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90E24F4-26DF-E358-724F-6C454EC1A521}"/>
                </a:ext>
              </a:extLst>
            </p:cNvPr>
            <p:cNvSpPr txBox="1"/>
            <p:nvPr/>
          </p:nvSpPr>
          <p:spPr>
            <a:xfrm>
              <a:off x="1023701" y="1694219"/>
              <a:ext cx="3993141" cy="863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b="1" dirty="0">
                  <a:solidFill>
                    <a:schemeClr val="tx2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TEAM</a:t>
              </a:r>
              <a:r>
                <a:rPr lang="en-US" altLang="ko-KR" sz="5000" b="1" dirty="0">
                  <a:gradFill>
                    <a:gsLst>
                      <a:gs pos="83000">
                        <a:schemeClr val="tx1">
                          <a:lumMod val="75000"/>
                          <a:lumOff val="25000"/>
                        </a:schemeClr>
                      </a:gs>
                      <a:gs pos="100000">
                        <a:schemeClr val="tx1">
                          <a:lumMod val="75000"/>
                          <a:lumOff val="25000"/>
                        </a:schemeClr>
                      </a:gs>
                    </a:gsLst>
                    <a:lin ang="5400000" scaled="1"/>
                  </a:gra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 </a:t>
              </a:r>
              <a:r>
                <a:rPr lang="en-US" altLang="ko-KR" sz="5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rPr>
                <a:t>SAIN</a:t>
              </a:r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EE26BB5D-FF4C-3F1C-FB95-D1FB7FB93197}"/>
                </a:ext>
              </a:extLst>
            </p:cNvPr>
            <p:cNvCxnSpPr>
              <a:cxnSpLocks/>
            </p:cNvCxnSpPr>
            <p:nvPr/>
          </p:nvCxnSpPr>
          <p:spPr>
            <a:xfrm>
              <a:off x="1023701" y="1696984"/>
              <a:ext cx="1719499" cy="0"/>
            </a:xfrm>
            <a:prstGeom prst="line">
              <a:avLst/>
            </a:prstGeom>
            <a:ln w="381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2AA3089C-CA3E-3031-6BAF-667757D62BDB}"/>
              </a:ext>
            </a:extLst>
          </p:cNvPr>
          <p:cNvSpPr txBox="1"/>
          <p:nvPr/>
        </p:nvSpPr>
        <p:spPr>
          <a:xfrm>
            <a:off x="1503709" y="2474207"/>
            <a:ext cx="269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임여명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D2C108E-D866-CF40-82C8-631D6F7D38D1}"/>
              </a:ext>
            </a:extLst>
          </p:cNvPr>
          <p:cNvCxnSpPr>
            <a:cxnSpLocks/>
          </p:cNvCxnSpPr>
          <p:nvPr/>
        </p:nvCxnSpPr>
        <p:spPr>
          <a:xfrm>
            <a:off x="1443834" y="2893001"/>
            <a:ext cx="1447648" cy="2441"/>
          </a:xfrm>
          <a:prstGeom prst="line">
            <a:avLst/>
          </a:prstGeom>
          <a:ln w="95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F65ABFB-EB61-D524-D455-81FD998CD081}"/>
              </a:ext>
            </a:extLst>
          </p:cNvPr>
          <p:cNvSpPr txBox="1"/>
          <p:nvPr/>
        </p:nvSpPr>
        <p:spPr>
          <a:xfrm>
            <a:off x="1443834" y="2895442"/>
            <a:ext cx="1719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DB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세팅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API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세팅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79A606C-4D3F-2797-3044-4DB5500D24B5}"/>
              </a:ext>
            </a:extLst>
          </p:cNvPr>
          <p:cNvSpPr txBox="1"/>
          <p:nvPr/>
        </p:nvSpPr>
        <p:spPr>
          <a:xfrm>
            <a:off x="1503709" y="3842950"/>
            <a:ext cx="269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한유경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7BC596DE-32D5-7E9F-C1A6-B6BB2ED79A84}"/>
              </a:ext>
            </a:extLst>
          </p:cNvPr>
          <p:cNvCxnSpPr>
            <a:cxnSpLocks/>
          </p:cNvCxnSpPr>
          <p:nvPr/>
        </p:nvCxnSpPr>
        <p:spPr>
          <a:xfrm>
            <a:off x="1443834" y="4261744"/>
            <a:ext cx="1447648" cy="2441"/>
          </a:xfrm>
          <a:prstGeom prst="line">
            <a:avLst/>
          </a:prstGeom>
          <a:ln w="95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F263F2A2-77DE-3C68-8396-14D08E431AC2}"/>
              </a:ext>
            </a:extLst>
          </p:cNvPr>
          <p:cNvSpPr txBox="1"/>
          <p:nvPr/>
        </p:nvSpPr>
        <p:spPr>
          <a:xfrm>
            <a:off x="1443834" y="4264185"/>
            <a:ext cx="1719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자료수집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스킬 구현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A35D9F-C533-776C-D2C5-1E24A1A81D6A}"/>
              </a:ext>
            </a:extLst>
          </p:cNvPr>
          <p:cNvSpPr txBox="1"/>
          <p:nvPr/>
        </p:nvSpPr>
        <p:spPr>
          <a:xfrm>
            <a:off x="1503709" y="5211692"/>
            <a:ext cx="269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황지훈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6398EC4-B7A4-802E-E4E6-AB46510206C6}"/>
              </a:ext>
            </a:extLst>
          </p:cNvPr>
          <p:cNvCxnSpPr>
            <a:cxnSpLocks/>
          </p:cNvCxnSpPr>
          <p:nvPr/>
        </p:nvCxnSpPr>
        <p:spPr>
          <a:xfrm>
            <a:off x="1443834" y="5630486"/>
            <a:ext cx="1447648" cy="2441"/>
          </a:xfrm>
          <a:prstGeom prst="line">
            <a:avLst/>
          </a:prstGeom>
          <a:ln w="95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E90168F6-E4E0-2BF3-F484-6628BCAF2A37}"/>
              </a:ext>
            </a:extLst>
          </p:cNvPr>
          <p:cNvSpPr txBox="1"/>
          <p:nvPr/>
        </p:nvSpPr>
        <p:spPr>
          <a:xfrm>
            <a:off x="1443834" y="5632927"/>
            <a:ext cx="17194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PPT 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디자인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웹 </a:t>
            </a:r>
            <a:r>
              <a:rPr lang="ko-KR" altLang="en-US" sz="15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크롤링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4A8A43-52C4-7F99-EE29-665B98EAC17E}"/>
              </a:ext>
            </a:extLst>
          </p:cNvPr>
          <p:cNvSpPr txBox="1"/>
          <p:nvPr/>
        </p:nvSpPr>
        <p:spPr>
          <a:xfrm>
            <a:off x="6800213" y="2474207"/>
            <a:ext cx="269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SAIN?</a:t>
            </a: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E00B8152-4811-B719-71E2-8968516B83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617" y="2512242"/>
            <a:ext cx="385596" cy="385596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4A1E50D1-19FF-E8C9-4D3C-F98C1698858F}"/>
              </a:ext>
            </a:extLst>
          </p:cNvPr>
          <p:cNvSpPr txBox="1"/>
          <p:nvPr/>
        </p:nvSpPr>
        <p:spPr>
          <a:xfrm>
            <a:off x="6282334" y="2935871"/>
            <a:ext cx="455331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Subway , Accident, Information, Notice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934AA3-9BAB-FE58-4DF7-1840F1DA794C}"/>
              </a:ext>
            </a:extLst>
          </p:cNvPr>
          <p:cNvSpPr txBox="1"/>
          <p:nvPr/>
        </p:nvSpPr>
        <p:spPr>
          <a:xfrm>
            <a:off x="6800213" y="3781395"/>
            <a:ext cx="269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SAIN EFFECT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D3E84094-0960-B884-69E0-BBA7F7A47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4617" y="3819430"/>
            <a:ext cx="385596" cy="385596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CE137121-5064-2DB1-66C6-46F9FAF91F86}"/>
              </a:ext>
            </a:extLst>
          </p:cNvPr>
          <p:cNvSpPr txBox="1"/>
          <p:nvPr/>
        </p:nvSpPr>
        <p:spPr>
          <a:xfrm>
            <a:off x="6282333" y="4245628"/>
            <a:ext cx="5558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프랑스어 </a:t>
            </a:r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SAIN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의 의미는 </a:t>
            </a:r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‘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건강한</a:t>
            </a:r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’, ‘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온전함</a:t>
            </a:r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’ </a:t>
            </a:r>
          </a:p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</a:p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저희는 이 프로젝트의 결과물을 통해 </a:t>
            </a:r>
            <a:endParaRPr lang="en-US" altLang="ko-KR" sz="15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 </a:t>
            </a:r>
            <a:r>
              <a:rPr lang="ko-KR" altLang="en-US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건강하고 온전한 지하철 교통문화를 만들어 내고 싶습니다</a:t>
            </a:r>
            <a:r>
              <a:rPr lang="en-US" altLang="ko-KR" sz="15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6551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액자 6"/>
          <p:cNvSpPr/>
          <p:nvPr/>
        </p:nvSpPr>
        <p:spPr>
          <a:xfrm>
            <a:off x="0" y="0"/>
            <a:ext cx="12192000" cy="6882116"/>
          </a:xfrm>
          <a:prstGeom prst="frame">
            <a:avLst>
              <a:gd name="adj1" fmla="val 1591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81803" y="1378155"/>
            <a:ext cx="10283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15685" y="2590169"/>
            <a:ext cx="256062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</a:t>
            </a:r>
            <a:endParaRPr lang="en-US" altLang="ko-KR" sz="24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DFBB0-E097-AC49-D5C7-09211E510EAD}"/>
              </a:ext>
            </a:extLst>
          </p:cNvPr>
          <p:cNvSpPr txBox="1"/>
          <p:nvPr/>
        </p:nvSpPr>
        <p:spPr>
          <a:xfrm>
            <a:off x="5062009" y="3935709"/>
            <a:ext cx="20679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배경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요구사항 정의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자료수집</a:t>
            </a:r>
            <a:endParaRPr lang="en-US" altLang="ko-KR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E046233-59AF-2EAF-CB8C-53134050DC99}"/>
              </a:ext>
            </a:extLst>
          </p:cNvPr>
          <p:cNvCxnSpPr>
            <a:cxnSpLocks/>
          </p:cNvCxnSpPr>
          <p:nvPr/>
        </p:nvCxnSpPr>
        <p:spPr>
          <a:xfrm>
            <a:off x="2939937" y="3429000"/>
            <a:ext cx="631212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1B1DBC26-59B3-C9DE-19C9-F34D3A4B9816}"/>
              </a:ext>
            </a:extLst>
          </p:cNvPr>
          <p:cNvSpPr/>
          <p:nvPr/>
        </p:nvSpPr>
        <p:spPr>
          <a:xfrm rot="10800000">
            <a:off x="5666071" y="0"/>
            <a:ext cx="859856" cy="741256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4947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7A49A7-EB98-4D53-4AEC-4858F9AC8550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배경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515D5C5-8862-97CD-B44F-939F2BB3F3B9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11F18FB3-5DB2-8268-5BF4-454E993E1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29" y="1432380"/>
            <a:ext cx="7682238" cy="46914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7D31115-18DC-EA3E-0D36-96400D66919B}"/>
              </a:ext>
            </a:extLst>
          </p:cNvPr>
          <p:cNvSpPr txBox="1"/>
          <p:nvPr/>
        </p:nvSpPr>
        <p:spPr>
          <a:xfrm>
            <a:off x="8289606" y="2751284"/>
            <a:ext cx="37254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 </a:t>
            </a:r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열린데이터광장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서울시 지하철 운행현황 통계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일평균 지하철 이용자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700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수도권 시민의 메인 이동수단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391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BF801AF-B253-E950-353F-6BE47B36916C}"/>
              </a:ext>
            </a:extLst>
          </p:cNvPr>
          <p:cNvSpPr txBox="1"/>
          <p:nvPr/>
        </p:nvSpPr>
        <p:spPr>
          <a:xfrm>
            <a:off x="7616502" y="1805988"/>
            <a:ext cx="3247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늘어나는 지하철 이슈</a:t>
            </a:r>
            <a:endParaRPr lang="en-US" altLang="ko-KR" sz="24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654A3-3D6F-04C4-C351-83214AE8A588}"/>
              </a:ext>
            </a:extLst>
          </p:cNvPr>
          <p:cNvSpPr txBox="1"/>
          <p:nvPr/>
        </p:nvSpPr>
        <p:spPr>
          <a:xfrm>
            <a:off x="7258031" y="3490785"/>
            <a:ext cx="47280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여러 사고와 시위로 고통받는 시민들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 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스트레스와 불편함을 유발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7A49A7-EB98-4D53-4AEC-4858F9AC8550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배경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515D5C5-8862-97CD-B44F-939F2BB3F3B9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A3A47500-443C-840A-6C02-CA66508D5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973" y="1183786"/>
            <a:ext cx="6277851" cy="223868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BDAD789-B2A5-67B1-81FA-9A8BE7321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973" y="3963602"/>
            <a:ext cx="6306430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029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BF801AF-B253-E950-353F-6BE47B36916C}"/>
              </a:ext>
            </a:extLst>
          </p:cNvPr>
          <p:cNvSpPr txBox="1"/>
          <p:nvPr/>
        </p:nvSpPr>
        <p:spPr>
          <a:xfrm>
            <a:off x="908213" y="1989340"/>
            <a:ext cx="487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지하철 이슈를 미리 알면 좋겠다</a:t>
            </a:r>
            <a:r>
              <a:rPr lang="en-US" altLang="ko-KR" sz="24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7654A3-3D6F-04C4-C351-83214AE8A588}"/>
              </a:ext>
            </a:extLst>
          </p:cNvPr>
          <p:cNvSpPr txBox="1"/>
          <p:nvPr/>
        </p:nvSpPr>
        <p:spPr>
          <a:xfrm>
            <a:off x="908213" y="3195019"/>
            <a:ext cx="55399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지하철 이용 전에 사고나 시위에 대한 정보를 오른쪽 예시처럼 </a:t>
            </a:r>
            <a:r>
              <a:rPr lang="ko-KR" altLang="en-US" sz="2000" dirty="0" err="1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챗봇으로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 제공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       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sym typeface="Wingdings" panose="05000000000000000000" pitchFamily="2" charset="2"/>
              </a:rPr>
              <a:t>원활한 지하철 이용 가능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7A49A7-EB98-4D53-4AEC-4858F9AC8550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 선정 배경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515D5C5-8862-97CD-B44F-939F2BB3F3B9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5C0C9397-3883-AD84-DBF6-DD0D97033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621" y="1155356"/>
            <a:ext cx="3105557" cy="533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691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17654A3-3D6F-04C4-C351-83214AE8A588}"/>
              </a:ext>
            </a:extLst>
          </p:cNvPr>
          <p:cNvSpPr txBox="1"/>
          <p:nvPr/>
        </p:nvSpPr>
        <p:spPr>
          <a:xfrm>
            <a:off x="526268" y="2406502"/>
            <a:ext cx="11139464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요청 받은 지하철 노선의 지연 정보를 정확히 파악하여 전달해야 한다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ctr"/>
            <a:endParaRPr lang="en-US" altLang="ko-KR" sz="25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5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주 사용시간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출퇴근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을 고려하여 서비스를 원활하게 제공해야 한다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algn="ctr"/>
            <a:endParaRPr lang="en-US" altLang="ko-KR" sz="25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endParaRPr lang="en-US" altLang="ko-KR" sz="2500" b="1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관련 뉴스 링크를 통해 추가정보 확인을 가능하게 한다</a:t>
            </a:r>
            <a:r>
              <a:rPr lang="en-US" altLang="ko-KR" sz="2500" b="1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19405C-1D6E-F481-8D85-EFF7C011FC8B}"/>
              </a:ext>
            </a:extLst>
          </p:cNvPr>
          <p:cNvSpPr txBox="1"/>
          <p:nvPr/>
        </p:nvSpPr>
        <p:spPr>
          <a:xfrm>
            <a:off x="253914" y="117746"/>
            <a:ext cx="11324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02.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개요 </a:t>
            </a:r>
            <a:r>
              <a:rPr lang="en-US" altLang="ko-KR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– </a:t>
            </a:r>
            <a:r>
              <a:rPr lang="ko-KR" altLang="en-US" sz="2000" dirty="0">
                <a:gradFill>
                  <a:gsLst>
                    <a:gs pos="83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맑은 고딕" panose="020B0503020000020004" pitchFamily="50" charset="-127"/>
                <a:ea typeface="맑은 고딕" panose="020B0503020000020004" pitchFamily="50" charset="-127"/>
              </a:rPr>
              <a:t>요구사항 정의</a:t>
            </a:r>
            <a:endParaRPr lang="en-US" altLang="ko-KR" sz="2000" dirty="0">
              <a:gradFill>
                <a:gsLst>
                  <a:gs pos="8300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2008079-6AC2-8FD9-1E76-4C40E7144319}"/>
              </a:ext>
            </a:extLst>
          </p:cNvPr>
          <p:cNvCxnSpPr/>
          <p:nvPr/>
        </p:nvCxnSpPr>
        <p:spPr>
          <a:xfrm>
            <a:off x="350729" y="529981"/>
            <a:ext cx="11515006" cy="0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8660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465</Words>
  <Application>Microsoft Office PowerPoint</Application>
  <PresentationFormat>와이드스크린</PresentationFormat>
  <Paragraphs>121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Arial</vt:lpstr>
      <vt:lpstr>맑은 고딕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ICCT</dc:creator>
  <cp:lastModifiedBy>황지훈</cp:lastModifiedBy>
  <cp:revision>45</cp:revision>
  <dcterms:created xsi:type="dcterms:W3CDTF">2017-05-30T09:00:20Z</dcterms:created>
  <dcterms:modified xsi:type="dcterms:W3CDTF">2022-11-11T01:20:21Z</dcterms:modified>
</cp:coreProperties>
</file>

<file path=docProps/thumbnail.jpeg>
</file>